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1" r:id="rId4"/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12192000"/>
  <p:notesSz cx="6858000" cy="9144000"/>
  <p:embeddedFontLst>
    <p:embeddedFont>
      <p:font typeface="Comfortaa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0" roundtripDataSignature="AMtx7mg891sLqhkErbQ0v9MrEC6txgIC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Comfortaa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Comforta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3" name="Google Shape;20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" name="Google Shape;204;p11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5" name="Google Shape;2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8" name="Google Shape;25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0" name="Google Shape;27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1" name="Google Shape;271;p16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1" name="Google Shape;28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2" name="Google Shape;282;p17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1" name="Google Shape;29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2" name="Google Shape;292;p18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1" name="Google Shape;30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2" name="Google Shape;302;p19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12" name="Google Shape;31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13" name="Google Shape;313;p20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2" name="Google Shape;32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dia">
  <p:cSld name="1_Titeldia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idx="1" type="subTitle"/>
          </p:nvPr>
        </p:nvSpPr>
        <p:spPr>
          <a:xfrm>
            <a:off x="547816" y="2680138"/>
            <a:ext cx="3624791" cy="37732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  <a:defRPr sz="2200">
                <a:solidFill>
                  <a:srgbClr val="03B876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5"/>
          <p:cNvSpPr txBox="1"/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25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2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2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>
  <p:cSld name="Titeldia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/>
          <p:cNvSpPr txBox="1"/>
          <p:nvPr>
            <p:ph idx="1" type="subTitle"/>
          </p:nvPr>
        </p:nvSpPr>
        <p:spPr>
          <a:xfrm>
            <a:off x="547816" y="2680138"/>
            <a:ext cx="3624791" cy="37732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  <a:defRPr sz="2200">
                <a:solidFill>
                  <a:srgbClr val="03B876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dia" type="title">
  <p:cSld name="TITL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ctrTitle"/>
          </p:nvPr>
        </p:nvSpPr>
        <p:spPr>
          <a:xfrm>
            <a:off x="1430215" y="511934"/>
            <a:ext cx="9144000" cy="717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omfortaa"/>
              <a:buNone/>
              <a:defRPr b="1" i="0" sz="3500" u="none" cap="none" strike="noStrike">
                <a:solidFill>
                  <a:srgbClr val="D02A2E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500" u="none" cap="none" strike="noStrike">
                <a:solidFill>
                  <a:srgbClr val="C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102" name="Google Shape;102;p27"/>
          <p:cNvSpPr txBox="1"/>
          <p:nvPr>
            <p:ph idx="1" type="subTitle"/>
          </p:nvPr>
        </p:nvSpPr>
        <p:spPr>
          <a:xfrm>
            <a:off x="547816" y="1881352"/>
            <a:ext cx="9226379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4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40404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33387" y="550862"/>
            <a:ext cx="80962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63212" y="6162675"/>
            <a:ext cx="1460500" cy="511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6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40404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5375" y="0"/>
            <a:ext cx="9101138" cy="69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547688" y="1038225"/>
            <a:ext cx="3335337" cy="382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800"/>
              <a:buNone/>
            </a:pPr>
            <a:r>
              <a:rPr b="1" lang="nl-NL" sz="3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Samen buiten sporten in de buurt voor </a:t>
            </a:r>
            <a:r>
              <a:rPr b="1" lang="nl-NL" sz="3800">
                <a:solidFill>
                  <a:srgbClr val="C00000"/>
                </a:solidFill>
              </a:rPr>
              <a:t>65</a:t>
            </a:r>
            <a:r>
              <a:rPr b="1" lang="nl-NL" sz="3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>
                <a:latin typeface="Calibri"/>
                <a:ea typeface="Calibri"/>
                <a:cs typeface="Calibri"/>
                <a:sym typeface="Calibri"/>
              </a:rPr>
              <a:t>Ineke Kalkman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/>
              <a:t>ineke@goldensports.nl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>
                <a:latin typeface="Calibri"/>
                <a:ea typeface="Calibri"/>
                <a:cs typeface="Calibri"/>
                <a:sym typeface="Calibri"/>
              </a:rPr>
              <a:t>www.goldensports.nl</a:t>
            </a:r>
            <a:endParaRPr/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535" y="5077300"/>
            <a:ext cx="28321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" title="Golden Sports en het Oranje Fonds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416"/>
            <a:ext cx="12052128" cy="6779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GoldenSports ontwikkeld als reactie op: </a:t>
            </a:r>
            <a:endParaRPr/>
          </a:p>
        </p:txBody>
      </p:sp>
      <p:sp>
        <p:nvSpPr>
          <p:cNvPr id="124" name="Google Shape;124;p3"/>
          <p:cNvSpPr txBox="1"/>
          <p:nvPr>
            <p:ph idx="1" type="subTitle"/>
          </p:nvPr>
        </p:nvSpPr>
        <p:spPr>
          <a:xfrm>
            <a:off x="560387" y="19589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Maatschappelijke vraagstuk:</a:t>
            </a:r>
            <a:endParaRPr sz="2400">
              <a:solidFill>
                <a:srgbClr val="03B8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Meer dan 20% van inwoners van een stad/wijk of buurt is 60 jaar en ouder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65% beweegt te weinig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Een derde heeft al last van eenzaamheid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Weinig aanbod voor ouderen in de buitenlucht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Afbrokkelende hulp voor ouderen, langer thuis wonen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Beweegrichtlijnen</a:t>
            </a:r>
            <a:endParaRPr/>
          </a:p>
        </p:txBody>
      </p:sp>
      <p:sp>
        <p:nvSpPr>
          <p:cNvPr id="134" name="Google Shape;134;p4"/>
          <p:cNvSpPr txBox="1"/>
          <p:nvPr>
            <p:ph idx="1" type="subTitle"/>
          </p:nvPr>
        </p:nvSpPr>
        <p:spPr>
          <a:xfrm>
            <a:off x="560387" y="19589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BF9C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35" name="Google Shape;135;p4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8361" y="2078899"/>
            <a:ext cx="7780801" cy="351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Waarom bewegen ouderen te weinig?</a:t>
            </a:r>
            <a:endParaRPr/>
          </a:p>
        </p:txBody>
      </p:sp>
      <p:sp>
        <p:nvSpPr>
          <p:cNvPr id="145" name="Google Shape;145;p5"/>
          <p:cNvSpPr txBox="1"/>
          <p:nvPr>
            <p:ph idx="1" type="subTitle"/>
          </p:nvPr>
        </p:nvSpPr>
        <p:spPr>
          <a:xfrm>
            <a:off x="560387" y="19589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191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Nooit eerder lid geweest van een sportclub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Gepensioneerd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Onvoldoende bewust van het belang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Beperkt aanbod, weinig variatie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Bang om te vallen of om blessures te krijgen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Weten niet waar wat is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Effecten van bewegen </a:t>
            </a:r>
            <a:endParaRPr/>
          </a:p>
        </p:txBody>
      </p:sp>
      <p:sp>
        <p:nvSpPr>
          <p:cNvPr id="155" name="Google Shape;155;p6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 Fysiek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Balans, spierkracht, conditie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Mentaal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Meer zin om dingen te ondernemen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Langer behoud van geheugen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Sociaal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Ontmoeten andere mensen/ nieuwe vriendschappen/contacten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Emotioneel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Beter humeur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Voorkomen van depressie</a:t>
            </a:r>
            <a:endParaRPr/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56" name="Google Shape;156;p6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 Doel  Goldensports</a:t>
            </a:r>
            <a:endParaRPr/>
          </a:p>
        </p:txBody>
      </p:sp>
      <p:sp>
        <p:nvSpPr>
          <p:cNvPr id="165" name="Google Shape;165;p7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Door sport en bewegen buurtgenoten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</a:pPr>
            <a:r>
              <a:rPr b="0" i="0" lang="nl-NL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   leren kennen.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Fysiek en mentaal fit blijven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Langer gezond thuis blijven wonen </a:t>
            </a:r>
            <a:endParaRPr b="0" i="0" sz="2400" u="none" cap="none" strike="noStrike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66" name="Google Shape;166;p7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6700" y="12700"/>
            <a:ext cx="5575300" cy="68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 Doelgroep</a:t>
            </a:r>
            <a:endParaRPr/>
          </a:p>
        </p:txBody>
      </p:sp>
      <p:sp>
        <p:nvSpPr>
          <p:cNvPr id="176" name="Google Shape;176;p8"/>
          <p:cNvSpPr txBox="1"/>
          <p:nvPr>
            <p:ph idx="1" type="subTitle"/>
          </p:nvPr>
        </p:nvSpPr>
        <p:spPr>
          <a:xfrm>
            <a:off x="560387" y="19589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Thuiswonende 65-85 jaar, uit de buurt/wijk</a:t>
            </a:r>
            <a:endParaRPr b="0" i="0" sz="2000" u="none" cap="none" strike="noStrike">
              <a:solidFill>
                <a:srgbClr val="4040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Zowel kwetsbare (fysieke en/of sociale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None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nl-NL" sz="2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beperkingen) als niet kwetsbare ouderen</a:t>
            </a:r>
            <a:endParaRPr b="0" i="0" sz="2000" u="none" cap="none" strike="noStrike">
              <a:solidFill>
                <a:srgbClr val="4040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Midden en laag inkomen</a:t>
            </a:r>
            <a:endParaRPr b="0" i="0" sz="2000" u="none" cap="none" strike="noStrike">
              <a:solidFill>
                <a:srgbClr val="4040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90500" lvl="0" marL="4191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6700" y="0"/>
            <a:ext cx="5575300" cy="68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Unieke kenmerken </a:t>
            </a:r>
            <a:endParaRPr/>
          </a:p>
        </p:txBody>
      </p:sp>
      <p:sp>
        <p:nvSpPr>
          <p:cNvPr id="187" name="Google Shape;187;p9"/>
          <p:cNvSpPr txBox="1"/>
          <p:nvPr>
            <p:ph idx="1" type="subTitle"/>
          </p:nvPr>
        </p:nvSpPr>
        <p:spPr>
          <a:xfrm>
            <a:off x="560387" y="19589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400">
                <a:solidFill>
                  <a:srgbClr val="03B87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4191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t/>
            </a:r>
            <a:endParaRPr b="1"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191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Wekelijkse trainingen in de buitenlucht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Meerdere sporten en spellen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Laagdrempelig, goedkoop (max € 5,- per keer)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Professionele trainers (minimaal MBO 4)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Vrijwilligers spelen een belangrijke rol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Nieuwe sociale verbanden</a:t>
            </a:r>
            <a:endParaRPr/>
          </a:p>
          <a:p>
            <a:pPr indent="-342900" lvl="0" marL="4191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 cap="none" strike="noStrik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Erkende interventie (database Kenniscentrum Sport en Movisie)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88" name="Google Shape;188;p9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1644" y="1083468"/>
            <a:ext cx="7980356" cy="207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Training</a:t>
            </a:r>
            <a:endParaRPr/>
          </a:p>
        </p:txBody>
      </p:sp>
      <p:sp>
        <p:nvSpPr>
          <p:cNvPr id="198" name="Google Shape;198;p10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191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 iedere training 15 minuten balans en coördinatie, 15 min spierkracht en lenigheid en 15 minuten spelvormen</a:t>
            </a:r>
            <a:endParaRPr/>
          </a:p>
          <a:p>
            <a:pPr indent="-342900" lvl="0" marL="4191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Trainer met minimaal MBO niveau 4 Sport ( CIOS, ALO, Sport en bewegen, MBVO, fysiotherapie en oefentherapie)</a:t>
            </a:r>
            <a:endParaRPr/>
          </a:p>
          <a:p>
            <a:pPr indent="-342900" lvl="0" marL="4191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Oefenstof wordt afgestemd op de mogelijkheden en beperkingen van de deelnemers</a:t>
            </a:r>
            <a:endParaRPr/>
          </a:p>
          <a:p>
            <a:pPr indent="-342900" lvl="0" marL="4191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Geen aanvullende interne opleiding nodig, voorbeelden van oefenstof aanwezig op intranet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99" name="Google Shape;199;p10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1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Vrijwilligers</a:t>
            </a:r>
            <a:endParaRPr/>
          </a:p>
        </p:txBody>
      </p:sp>
      <p:sp>
        <p:nvSpPr>
          <p:cNvPr id="208" name="Google Shape;208;p11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9370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Belangrijke schakel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Gastheer/vrouw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Administratie en innen entreegeld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Begeleiden en stimuleren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Onderling sociaal contact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Meestal deelnemer uit de groep</a:t>
            </a:r>
            <a:endParaRPr/>
          </a:p>
          <a:p>
            <a:pPr indent="0" lvl="0" marL="76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09" name="Google Shape;209;p11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6700" y="3141133"/>
            <a:ext cx="5575300" cy="3716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2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nl-NL">
                <a:latin typeface="Calibri"/>
                <a:ea typeface="Calibri"/>
                <a:cs typeface="Calibri"/>
                <a:sym typeface="Calibri"/>
              </a:rPr>
              <a:t>Corona </a:t>
            </a:r>
            <a:endParaRPr/>
          </a:p>
        </p:txBody>
      </p:sp>
      <p:sp>
        <p:nvSpPr>
          <p:cNvPr id="219" name="Google Shape;219;p12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191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Tijdens 1</a:t>
            </a:r>
            <a:r>
              <a:rPr b="0" baseline="3000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lockdown online trainingen opgenomen en beschikbaar via  </a:t>
            </a: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de website. Wordt regelmatig aangevuld. </a:t>
            </a:r>
            <a:endParaRPr/>
          </a:p>
          <a:p>
            <a:pPr indent="-342900" lvl="0" marL="4191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Lokale partners op de hoogte gehouden via nieuwsbrief.</a:t>
            </a:r>
            <a:endParaRPr/>
          </a:p>
          <a:p>
            <a:pPr indent="-342900" lvl="0" marL="4191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Vrijwilligers hielden contact met deelnemers via app of telefoon.</a:t>
            </a:r>
            <a:endParaRPr/>
          </a:p>
          <a:p>
            <a:pPr indent="-342900" lvl="0" marL="4191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Aanpassingen bij start na lockdown (geen spelvormen, 1,5 m afstand, geen materialen of per persoon dynaband, geen koffie).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20" name="Google Shape;220;p12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3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locaties </a:t>
            </a:r>
            <a:endParaRPr/>
          </a:p>
        </p:txBody>
      </p:sp>
      <p:sp>
        <p:nvSpPr>
          <p:cNvPr id="229" name="Google Shape;229;p13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9370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Vanaf 2014 in Amsterdam (12 locaties)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Helmond (6 locaties)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Purmerend (3 locaties)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Rotterdam			- Arnhem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Vlaardingen		- Tilburg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Zwolle			- Lelystad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Leeuwarden		- Spijkenisse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Dordrecht			- Hardenberg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Schiedam			- Leeuwarden</a:t>
            </a:r>
            <a:endParaRPr/>
          </a:p>
          <a:p>
            <a:pPr indent="-342900" lvl="0" marL="393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 Barneveld			- Utrecht</a:t>
            </a:r>
            <a:endParaRPr/>
          </a:p>
          <a:p>
            <a:pPr indent="-190500" lvl="0" marL="4191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30" name="Google Shape;230;p13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fbeelding met buiten, persoon, man, vrouw&#10;&#10;Automatisch gegenereerde beschrijving" id="232" name="Google Shape;23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59600" y="2933700"/>
            <a:ext cx="5232400" cy="392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/>
          <p:nvPr>
            <p:ph type="ctrTitle"/>
          </p:nvPr>
        </p:nvSpPr>
        <p:spPr>
          <a:xfrm>
            <a:off x="1414461" y="596900"/>
            <a:ext cx="9856289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De impact van Golden Sports – 2019 MulierInstituut</a:t>
            </a:r>
            <a:endParaRPr/>
          </a:p>
        </p:txBody>
      </p:sp>
      <p:sp>
        <p:nvSpPr>
          <p:cNvPr id="238" name="Google Shape;238;p14"/>
          <p:cNvSpPr txBox="1"/>
          <p:nvPr/>
        </p:nvSpPr>
        <p:spPr>
          <a:xfrm>
            <a:off x="550862" y="3022600"/>
            <a:ext cx="25542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rgbClr val="262626"/>
                </a:solidFill>
                <a:latin typeface="Comfortaa"/>
                <a:ea typeface="Comfortaa"/>
                <a:cs typeface="Comfortaa"/>
                <a:sym typeface="Comfortaa"/>
              </a:rPr>
              <a:t>Spierkracht is toegenomen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498475" y="2436812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65 %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3282950" y="3022600"/>
            <a:ext cx="25542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rgbClr val="262626"/>
                </a:solidFill>
                <a:latin typeface="Comfortaa"/>
                <a:ea typeface="Comfortaa"/>
                <a:cs typeface="Comfortaa"/>
                <a:sym typeface="Comfortaa"/>
              </a:rPr>
              <a:t>Leert buurt en leeftijdsgenoten kennen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3230562" y="2436812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79 %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6064250" y="3022600"/>
            <a:ext cx="2847975" cy="739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Houdt het sporten beter </a:t>
            </a:r>
            <a:b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vol door het samen met anderen te doen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6116637" y="2436812"/>
            <a:ext cx="266065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83 %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8851900" y="3022600"/>
            <a:ext cx="25542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Voelt zich </a:t>
            </a:r>
            <a:r>
              <a:rPr b="1" lang="nl-NL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energieker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8799512" y="2436812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71 %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603250" y="5448300"/>
            <a:ext cx="2554287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Balans toegenomen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550862" y="4860925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64 %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3117850" y="5437187"/>
            <a:ext cx="288766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rgbClr val="7F7F7F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nl-NL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</a:t>
            </a: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eweegt meer buiten training GS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3232150" y="4860925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lang="nl-NL" sz="3600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6</a:t>
            </a: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0 %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6116637" y="5448300"/>
            <a:ext cx="2795587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omfortaa"/>
              <a:buNone/>
            </a:pPr>
            <a:r>
              <a:rPr b="1" lang="nl-NL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</a:t>
            </a: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eeft meer plezier </a:t>
            </a:r>
            <a:b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in bewegen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6170612" y="4860925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lang="nl-NL" sz="3600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85 </a:t>
            </a: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 txBox="1"/>
          <p:nvPr/>
        </p:nvSpPr>
        <p:spPr>
          <a:xfrm>
            <a:off x="8747125" y="5448300"/>
            <a:ext cx="2763837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omfortaa"/>
              <a:buNone/>
            </a:pPr>
            <a:r>
              <a:rPr b="1" i="0" lang="nl-NL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Voelt zich fysiek fitter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4"/>
          <p:cNvSpPr txBox="1"/>
          <p:nvPr/>
        </p:nvSpPr>
        <p:spPr>
          <a:xfrm>
            <a:off x="8799512" y="4860925"/>
            <a:ext cx="26590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3600"/>
              <a:buFont typeface="Comfortaa"/>
              <a:buNone/>
            </a:pPr>
            <a:r>
              <a:rPr b="1" lang="nl-NL" sz="3600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71 </a:t>
            </a:r>
            <a:r>
              <a:rPr b="1" i="0" lang="nl-NL" sz="36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%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14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omfortaa"/>
              <a:buNone/>
            </a:pPr>
            <a:r>
              <a:rPr b="1" i="0" lang="nl-NL" sz="3500" u="none">
                <a:solidFill>
                  <a:srgbClr val="D02A2E"/>
                </a:solidFill>
                <a:latin typeface="Comfortaa"/>
                <a:ea typeface="Comfortaa"/>
                <a:cs typeface="Comfortaa"/>
                <a:sym typeface="Comfortaa"/>
              </a:rPr>
              <a:t>	Quotes van deelnemers</a:t>
            </a:r>
            <a:endParaRPr/>
          </a:p>
        </p:txBody>
      </p:sp>
      <p:sp>
        <p:nvSpPr>
          <p:cNvPr id="261" name="Google Shape;261;p15"/>
          <p:cNvSpPr txBox="1"/>
          <p:nvPr>
            <p:ph idx="1" type="subTitle"/>
          </p:nvPr>
        </p:nvSpPr>
        <p:spPr>
          <a:xfrm>
            <a:off x="6369050" y="3938587"/>
            <a:ext cx="3335337" cy="220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2400"/>
              <a:buNone/>
            </a:pPr>
            <a:r>
              <a:rPr b="1" i="1" lang="nl-NL" sz="2400" u="non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“Nooit gedacht dat ik nog kon leren om met een hockey stick te slaan”</a:t>
            </a:r>
            <a:endParaRPr/>
          </a:p>
        </p:txBody>
      </p:sp>
      <p:sp>
        <p:nvSpPr>
          <p:cNvPr id="262" name="Google Shape;262;p15"/>
          <p:cNvSpPr txBox="1"/>
          <p:nvPr/>
        </p:nvSpPr>
        <p:spPr>
          <a:xfrm>
            <a:off x="346075" y="2319337"/>
            <a:ext cx="4168775" cy="130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B876"/>
              </a:buClr>
              <a:buSzPts val="2400"/>
              <a:buFont typeface="Comfortaa"/>
              <a:buNone/>
            </a:pPr>
            <a:r>
              <a:rPr b="1" i="1" lang="nl-NL" sz="24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“Als ik heb meegedaan heb ik de hele dag een goed humeur</a:t>
            </a:r>
            <a:r>
              <a:rPr b="0" i="1" lang="nl-NL" sz="2400" u="none" cap="none" strike="noStrike">
                <a:solidFill>
                  <a:srgbClr val="03B876"/>
                </a:solidFill>
                <a:latin typeface="Comfortaa"/>
                <a:ea typeface="Comfortaa"/>
                <a:cs typeface="Comfortaa"/>
                <a:sym typeface="Comfortaa"/>
              </a:rPr>
              <a:t>”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 txBox="1"/>
          <p:nvPr/>
        </p:nvSpPr>
        <p:spPr>
          <a:xfrm>
            <a:off x="1971675" y="4368800"/>
            <a:ext cx="3621087" cy="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2400"/>
              <a:buFont typeface="Comfortaa"/>
              <a:buNone/>
            </a:pPr>
            <a:r>
              <a:rPr b="0" i="1" lang="nl-NL" sz="2400" u="none" cap="none" strike="noStrike">
                <a:solidFill>
                  <a:srgbClr val="D02A2E"/>
                </a:solidFill>
                <a:latin typeface="Comfortaa"/>
                <a:ea typeface="Comfortaa"/>
                <a:cs typeface="Comfortaa"/>
                <a:sym typeface="Comfortaa"/>
              </a:rPr>
              <a:t>“ Er is zoveel variatie, de tijd vliegt om”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 txBox="1"/>
          <p:nvPr/>
        </p:nvSpPr>
        <p:spPr>
          <a:xfrm>
            <a:off x="4514850" y="2366962"/>
            <a:ext cx="3419475" cy="1182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2400"/>
              <a:buFont typeface="Comfortaa"/>
              <a:buNone/>
            </a:pPr>
            <a:r>
              <a:rPr b="0" i="1" lang="nl-NL" sz="2400" u="none" cap="none" strike="noStrike">
                <a:solidFill>
                  <a:srgbClr val="D02A2E"/>
                </a:solidFill>
                <a:latin typeface="Comfortaa"/>
                <a:ea typeface="Comfortaa"/>
                <a:cs typeface="Comfortaa"/>
                <a:sym typeface="Comfortaa"/>
              </a:rPr>
              <a:t>“Je leert weer nieuwe mensen in de buurt kennen”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>
            <a:off x="8247062" y="2366962"/>
            <a:ext cx="3103562" cy="992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2400"/>
              <a:buFont typeface="Comfortaa"/>
              <a:buNone/>
            </a:pPr>
            <a:r>
              <a:rPr b="0" i="1" lang="nl-NL" sz="2400" u="none" cap="none" strike="noStrike">
                <a:solidFill>
                  <a:srgbClr val="D02A2E"/>
                </a:solidFill>
                <a:latin typeface="Comfortaa"/>
                <a:ea typeface="Comfortaa"/>
                <a:cs typeface="Comfortaa"/>
                <a:sym typeface="Comfortaa"/>
              </a:rPr>
              <a:t>“Je kunt veel meer dan je denkt”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5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6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Uitbreiding GoldenSports</a:t>
            </a:r>
            <a:endParaRPr/>
          </a:p>
        </p:txBody>
      </p:sp>
      <p:sp>
        <p:nvSpPr>
          <p:cNvPr id="275" name="Google Shape;275;p16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Eenvoudig overdraagbare interventie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Aanvulling op je huidige aanbod, nieuwe doelgroep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GoldenSports is licentiegever, zoekt licentie nemers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Voldoen aan </a:t>
            </a:r>
            <a:r>
              <a:rPr i="1"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minimale voorwaarden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Uitgebreide ondersteuning bij opzet nieuwe locatie</a:t>
            </a:r>
            <a:endParaRPr/>
          </a:p>
          <a:p>
            <a:pPr indent="-3429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rPr>
              <a:t>Deelname aan effect onderzoek</a:t>
            </a:r>
            <a:endParaRPr/>
          </a:p>
          <a:p>
            <a:pPr indent="0" lvl="0" marL="76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76" name="Google Shape;276;p16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fbeelding met buiten, gras, spel, sport&#10;&#10;Automatisch gegenereerde beschrijving" id="278" name="Google Shape;27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86652" y="3825875"/>
            <a:ext cx="4762498" cy="3174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7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Minimale voorwaarden</a:t>
            </a:r>
            <a:endParaRPr/>
          </a:p>
        </p:txBody>
      </p:sp>
      <p:sp>
        <p:nvSpPr>
          <p:cNvPr id="286" name="Google Shape;286;p17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Wekelijkse trainingen 12 maanden per jaar 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Laagdrempelig, goedkoop en per keer betalen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Professionele trainers minimaal MBO niveau 4 Sport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Vrijwilligers ondersteunen voor en na de training 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Iedere training : coördinatie, spierkracht en lenigheid en een spelletje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nl-NL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Email adressen van de deelnemers jaarlijks ter beschikking stellen voor effect onderzoek</a:t>
            </a:r>
            <a:endParaRPr sz="2400"/>
          </a:p>
          <a:p>
            <a:pPr indent="-1905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87" name="Google Shape;287;p17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8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Ondersteuning vanuit GoldenSports</a:t>
            </a:r>
            <a:endParaRPr/>
          </a:p>
        </p:txBody>
      </p:sp>
      <p:sp>
        <p:nvSpPr>
          <p:cNvPr id="296" name="Google Shape;296;p18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Ondersteuning bij vinden financiering  (fondsen, Sportakkoord)</a:t>
            </a: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Ondersteuning bij werving en communicatie (uitgeteste communicatemiddelen, communicatieplan)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Informatiebijeenkomst </a:t>
            </a: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van een dagdeel </a:t>
            </a: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over </a:t>
            </a: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concept GoldenSports voor trainer/projectleider/vrijwilliger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Veel informatie op intranet GoldenSports met handige </a:t>
            </a:r>
            <a:r>
              <a:rPr lang="nl-NL" sz="240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ocumenten  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Deelname aan effect onderzoek </a:t>
            </a:r>
            <a:endParaRPr/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1905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97" name="Google Shape;297;p18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9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Resultaten na 1 jaar</a:t>
            </a:r>
            <a:endParaRPr/>
          </a:p>
        </p:txBody>
      </p:sp>
      <p:sp>
        <p:nvSpPr>
          <p:cNvPr id="306" name="Google Shape;306;p19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25 deelnemers die regelmatig komen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Gemiddeld 10 deelnemers per keer (zomer en winter)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Waardering van minimaal een 8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Groot netwerk van intermediairs in de buurt</a:t>
            </a:r>
            <a:endParaRPr sz="2400"/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1905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07" name="Google Shape;307;p19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6700" y="0"/>
            <a:ext cx="5575300" cy="68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"/>
          <p:cNvSpPr txBox="1"/>
          <p:nvPr/>
        </p:nvSpPr>
        <p:spPr>
          <a:xfrm>
            <a:off x="6230937" y="898525"/>
            <a:ext cx="236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0"/>
          <p:cNvSpPr txBox="1"/>
          <p:nvPr>
            <p:ph type="ctrTitle"/>
          </p:nvPr>
        </p:nvSpPr>
        <p:spPr>
          <a:xfrm>
            <a:off x="1430337" y="511175"/>
            <a:ext cx="9144000" cy="717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A2E"/>
              </a:buClr>
              <a:buSzPts val="3500"/>
              <a:buFont typeface="Calibri"/>
              <a:buNone/>
            </a:pP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	2</a:t>
            </a:r>
            <a:r>
              <a:rPr b="1" baseline="30000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i="0" lang="nl-NL" sz="3500" u="none">
                <a:solidFill>
                  <a:srgbClr val="D02A2E"/>
                </a:solidFill>
                <a:latin typeface="Calibri"/>
                <a:ea typeface="Calibri"/>
                <a:cs typeface="Calibri"/>
                <a:sym typeface="Calibri"/>
              </a:rPr>
              <a:t> en volgende jaar</a:t>
            </a:r>
            <a:endParaRPr/>
          </a:p>
        </p:txBody>
      </p:sp>
      <p:sp>
        <p:nvSpPr>
          <p:cNvPr id="317" name="Google Shape;317;p20"/>
          <p:cNvSpPr txBox="1"/>
          <p:nvPr>
            <p:ph idx="1" type="subTitle"/>
          </p:nvPr>
        </p:nvSpPr>
        <p:spPr>
          <a:xfrm>
            <a:off x="560387" y="1539875"/>
            <a:ext cx="9248775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De uitvoerder betaalt jaarlijks € 500 licentiekosten per jaar per locatie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Mag gebruik maken van naam, logo en website van GoldenSports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Advies en ondersteuning via email en telefoon 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Jaarlijks een bijeenkomst met  alle projectleiders en vrijwilligers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</a:pPr>
            <a:r>
              <a:rPr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Tweede jaar : kosten van de trainer wordt grotendeels opgebracht door de deelnemers 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190500" lvl="0" marL="4191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None/>
            </a:pPr>
            <a:r>
              <a:rPr b="0" i="0" lang="nl-NL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BF9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18" name="Google Shape;318;p20"/>
          <p:cNvPicPr preferRelativeResize="0"/>
          <p:nvPr/>
        </p:nvPicPr>
        <p:blipFill rotWithShape="1">
          <a:blip r:embed="rId3">
            <a:alphaModFix/>
          </a:blip>
          <a:srcRect b="43802" l="69323" r="-5925" t="0"/>
          <a:stretch/>
        </p:blipFill>
        <p:spPr>
          <a:xfrm>
            <a:off x="170156" y="531019"/>
            <a:ext cx="1447507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6449" y="5936856"/>
            <a:ext cx="2293937" cy="74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5375" y="0"/>
            <a:ext cx="9101138" cy="69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1"/>
          <p:cNvSpPr txBox="1"/>
          <p:nvPr>
            <p:ph idx="1" type="subTitle"/>
          </p:nvPr>
        </p:nvSpPr>
        <p:spPr>
          <a:xfrm>
            <a:off x="547688" y="1038225"/>
            <a:ext cx="3335337" cy="382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800"/>
              <a:buNone/>
            </a:pPr>
            <a:r>
              <a:rPr b="1" lang="nl-NL" sz="3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Samen buiten sporten in de buurt voor </a:t>
            </a:r>
            <a:r>
              <a:rPr b="1" lang="nl-NL" sz="3800">
                <a:solidFill>
                  <a:srgbClr val="C00000"/>
                </a:solidFill>
              </a:rPr>
              <a:t>65</a:t>
            </a:r>
            <a:r>
              <a:rPr b="1" lang="nl-NL" sz="3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>
                <a:latin typeface="Calibri"/>
                <a:ea typeface="Calibri"/>
                <a:cs typeface="Calibri"/>
                <a:sym typeface="Calibri"/>
              </a:rPr>
              <a:t>Ineke Kalkman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>
                <a:latin typeface="Calibri"/>
                <a:ea typeface="Calibri"/>
                <a:cs typeface="Calibri"/>
                <a:sym typeface="Calibri"/>
              </a:rPr>
              <a:t>06-31753729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/>
              <a:t>ineke@goldensports.nl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B876"/>
              </a:buClr>
              <a:buSzPts val="2200"/>
              <a:buNone/>
            </a:pPr>
            <a:r>
              <a:rPr b="1" lang="nl-NL">
                <a:latin typeface="Calibri"/>
                <a:ea typeface="Calibri"/>
                <a:cs typeface="Calibri"/>
                <a:sym typeface="Calibri"/>
              </a:rPr>
              <a:t>www.goldensports.nl</a:t>
            </a:r>
            <a:endParaRPr/>
          </a:p>
        </p:txBody>
      </p:sp>
      <p:pic>
        <p:nvPicPr>
          <p:cNvPr id="327" name="Google Shape;32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535" y="5077300"/>
            <a:ext cx="28321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2020-09-24T11:46:41Z</dcterms:created>
  <dc:creator>Microsoft Office-gebruiker</dc:creator>
</cp:coreProperties>
</file>